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7" r:id="rId2"/>
    <p:sldId id="328" r:id="rId3"/>
    <p:sldId id="258" r:id="rId4"/>
    <p:sldId id="259" r:id="rId5"/>
    <p:sldId id="260" r:id="rId6"/>
    <p:sldId id="261" r:id="rId7"/>
    <p:sldId id="262" r:id="rId8"/>
    <p:sldId id="308" r:id="rId9"/>
    <p:sldId id="309" r:id="rId10"/>
    <p:sldId id="263" r:id="rId11"/>
    <p:sldId id="306" r:id="rId12"/>
    <p:sldId id="284" r:id="rId13"/>
    <p:sldId id="267" r:id="rId14"/>
    <p:sldId id="323" r:id="rId15"/>
    <p:sldId id="269" r:id="rId16"/>
    <p:sldId id="270" r:id="rId17"/>
    <p:sldId id="310" r:id="rId18"/>
    <p:sldId id="302" r:id="rId19"/>
    <p:sldId id="311" r:id="rId20"/>
    <p:sldId id="305" r:id="rId21"/>
    <p:sldId id="321" r:id="rId22"/>
    <p:sldId id="303" r:id="rId23"/>
    <p:sldId id="304" r:id="rId24"/>
    <p:sldId id="324" r:id="rId25"/>
    <p:sldId id="329" r:id="rId26"/>
    <p:sldId id="271" r:id="rId27"/>
    <p:sldId id="322" r:id="rId28"/>
    <p:sldId id="325" r:id="rId29"/>
    <p:sldId id="334" r:id="rId30"/>
    <p:sldId id="341" r:id="rId31"/>
    <p:sldId id="337" r:id="rId32"/>
    <p:sldId id="336" r:id="rId33"/>
    <p:sldId id="335" r:id="rId34"/>
    <p:sldId id="339" r:id="rId35"/>
    <p:sldId id="338" r:id="rId36"/>
    <p:sldId id="326" r:id="rId37"/>
    <p:sldId id="342" r:id="rId38"/>
    <p:sldId id="285" r:id="rId39"/>
    <p:sldId id="327" r:id="rId40"/>
    <p:sldId id="280" r:id="rId41"/>
    <p:sldId id="281" r:id="rId42"/>
    <p:sldId id="275" r:id="rId43"/>
    <p:sldId id="276" r:id="rId44"/>
    <p:sldId id="277" r:id="rId45"/>
    <p:sldId id="320" r:id="rId46"/>
    <p:sldId id="343" r:id="rId47"/>
    <p:sldId id="33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C49"/>
    <a:srgbClr val="009F01"/>
    <a:srgbClr val="FFA605"/>
    <a:srgbClr val="FF8000"/>
    <a:srgbClr val="FFCC66"/>
    <a:srgbClr val="008000"/>
    <a:srgbClr val="008080"/>
    <a:srgbClr val="2F8CFF"/>
    <a:srgbClr val="008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5"/>
    <p:restoredTop sz="94654"/>
  </p:normalViewPr>
  <p:slideViewPr>
    <p:cSldViewPr snapToObjects="1" showGuides="1">
      <p:cViewPr varScale="1">
        <p:scale>
          <a:sx n="104" d="100"/>
          <a:sy n="104" d="100"/>
        </p:scale>
        <p:origin x="13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5FEA1-0F8F-B147-814D-9D22637F66AB}" type="datetimeFigureOut">
              <a:rPr lang="en-US" smtClean="0"/>
              <a:pPr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39623-BC93-1B40-AA60-486735521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E7B49-5882-F947-9872-D3A71679C029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76E3D-6FE4-CC4C-8EB2-35C23583AF6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Circos diagram of all clusters with 3 members in the reference set. Bins in drawing are 1 million bp so lines which appear to link back to themselves are linking back somewhere in a 1e6 bp range.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Circos diagram of all clusters with 3 members in the reference set. Bins in drawing are 1 million bp so lines which appear to link back to themselves are linking back somewhere in a 1e6 bp range.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Circos diagram of a cluster found to have 83 members in the reference set. Bins in drawing are 1 million bp so lines which appear to link back to themselves are linking back somewhere in a 1e6 bp range.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39623-BC93-1B40-AA60-486735521F0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AA7E4-76AD-3147-B4FC-B27D97AA1881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EA01F-907A-FC4C-A27B-7151C81AB3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67E2F-FD35-7D4C-9F7F-C0C2474EA13B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55B7C-18E2-2B40-8F3B-605EE3FB1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1ED09-DEA3-FA4E-9590-C8465C5A260D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EBC3C-FEF7-3F42-80C4-CCB75A2F6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33" tIns="45667" rIns="91333" bIns="456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33" tIns="45667" rIns="91333" bIns="456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333" tIns="45667" rIns="91333" bIns="45667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421A73-97DC-8E41-AAB4-87E5F63DE597}" type="datetime1">
              <a:rPr lang="en-US"/>
              <a:pPr>
                <a:defRPr/>
              </a:pPr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333" tIns="45667" rIns="91333" bIns="45667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333" tIns="45667" rIns="91333" bIns="45667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D5EEC8E-77B6-5A44-A4CC-2ABCF0669A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6172200"/>
            <a:ext cx="3962400" cy="680412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191000" y="6248400"/>
            <a:ext cx="4876800" cy="545391"/>
          </a:xfrm>
          <a:prstGeom prst="rect">
            <a:avLst/>
          </a:prstGeom>
          <a:noFill/>
        </p:spPr>
        <p:txBody>
          <a:bodyPr wrap="square" lIns="113397" tIns="56698" rIns="113397" bIns="56698">
            <a:spAutoFit/>
          </a:bodyPr>
          <a:lstStyle/>
          <a:p>
            <a:r>
              <a:rPr lang="en-US" sz="1400" b="1" dirty="0" smtClean="0"/>
              <a:t>Bioinformatics and Genome Analyses Course, </a:t>
            </a:r>
            <a:r>
              <a:rPr lang="en-US" sz="1400" b="1" dirty="0" err="1" smtClean="0"/>
              <a:t>Institut</a:t>
            </a:r>
            <a:r>
              <a:rPr lang="en-US" sz="1400" b="1" dirty="0" smtClean="0"/>
              <a:t> Pasteur</a:t>
            </a:r>
          </a:p>
          <a:p>
            <a:r>
              <a:rPr lang="en-US" sz="1400" b="1" dirty="0" smtClean="0"/>
              <a:t>Tunis, Tunisia,</a:t>
            </a:r>
            <a:r>
              <a:rPr lang="en-US" sz="1400" b="1" baseline="0" dirty="0" smtClean="0"/>
              <a:t> </a:t>
            </a:r>
            <a:r>
              <a:rPr lang="en-US" sz="1400" b="1" dirty="0" smtClean="0"/>
              <a:t>September 18 – December 15, 2017</a:t>
            </a:r>
            <a:endParaRPr lang="en-US" sz="1400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456668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45666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45666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45666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45666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6668" algn="ctr" defTabSz="45666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3331" algn="ctr" defTabSz="45666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69998" algn="ctr" defTabSz="45666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6662" algn="ctr" defTabSz="45666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499" indent="-342499" algn="l" defTabSz="456668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080" indent="-285415" algn="l" defTabSz="456668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1665" indent="-228334" algn="l" defTabSz="456668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598330" indent="-228334" algn="l" defTabSz="456668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4995" indent="-228334" algn="l" defTabSz="456668" rtl="0" eaLnBrk="0" fontAlgn="base" hangingPunct="0">
        <a:spcBef>
          <a:spcPct val="20000"/>
        </a:spcBef>
        <a:spcAft>
          <a:spcPct val="0"/>
        </a:spcAft>
        <a:buFont typeface="Arial" pitchFamily="-106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1661" indent="-228334" algn="l" defTabSz="4566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328" indent="-228334" algn="l" defTabSz="4566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993" indent="-228334" algn="l" defTabSz="4566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656" indent="-228334" algn="l" defTabSz="4566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68" algn="l" defTabSz="4566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31" algn="l" defTabSz="4566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998" algn="l" defTabSz="4566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62" algn="l" defTabSz="4566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30" algn="l" defTabSz="4566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993" algn="l" defTabSz="4566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660" algn="l" defTabSz="4566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324" algn="l" defTabSz="4566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gbenson@b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052560" cy="2514600"/>
          </a:xfrm>
        </p:spPr>
        <p:txBody>
          <a:bodyPr/>
          <a:lstStyle/>
          <a:p>
            <a:r>
              <a:rPr lang="en-US" b="1" dirty="0" smtClean="0"/>
              <a:t>Tandem Repeat Variants</a:t>
            </a:r>
            <a:br>
              <a:rPr lang="en-US" b="1" dirty="0" smtClean="0"/>
            </a:br>
            <a:r>
              <a:rPr lang="en-US" b="1" dirty="0" smtClean="0"/>
              <a:t>in the </a:t>
            </a:r>
            <a:br>
              <a:rPr lang="en-US" b="1" dirty="0" smtClean="0"/>
            </a:br>
            <a:r>
              <a:rPr lang="en-US" b="1" dirty="0" smtClean="0"/>
              <a:t>Human </a:t>
            </a:r>
            <a:r>
              <a:rPr lang="en-US" b="1" dirty="0" smtClean="0"/>
              <a:t>genome</a:t>
            </a:r>
            <a:endParaRPr lang="en-US" b="1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0" y="3200400"/>
            <a:ext cx="905256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775" tIns="50888" rIns="101775" bIns="50888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Gary Benson</a:t>
            </a: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endParaRPr kumimoji="0" lang="en-US" sz="1100" b="0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Science, Biology, Bioinformatics</a:t>
            </a: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Boston University</a:t>
            </a: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gbenson@bu.edu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ＭＳ Ｐゴシック" pitchFamily="-65" charset="-128"/>
              </a:rPr>
              <a:t>http://tandem.bu.edu/</a:t>
            </a: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endParaRPr kumimoji="0" lang="en-US" sz="27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n-lt"/>
              <a:ea typeface="ＭＳ Ｐゴシック" pitchFamily="-65" charset="-128"/>
              <a:cs typeface="Calibri"/>
            </a:endParaRP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n-lt"/>
              <a:ea typeface="ＭＳ Ｐゴシック" pitchFamily="-65" charset="-128"/>
              <a:cs typeface="Calibri"/>
            </a:endParaRPr>
          </a:p>
          <a:p>
            <a:pPr marL="381657" marR="0" lvl="0" indent="-381657" algn="ctr" defTabSz="5088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-106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381000"/>
            <a:ext cx="7769225" cy="1143000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Why are Tandem Repeat Variants Important?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1828800"/>
            <a:ext cx="7769225" cy="4114800"/>
          </a:xfrm>
        </p:spPr>
        <p:txBody>
          <a:bodyPr/>
          <a:lstStyle/>
          <a:p>
            <a:pPr marL="399629" indent="-399629">
              <a:lnSpc>
                <a:spcPct val="90000"/>
              </a:lnSpc>
              <a:spcBef>
                <a:spcPct val="100000"/>
              </a:spcBef>
              <a:buNone/>
              <a:defRPr/>
            </a:pPr>
            <a:r>
              <a:rPr lang="en-US" sz="2100" dirty="0"/>
              <a:t>They are associated with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>
                <a:solidFill>
                  <a:srgbClr val="CF1C49"/>
                </a:solidFill>
              </a:rPr>
              <a:t>human disease:</a:t>
            </a:r>
            <a:endParaRPr lang="en-US" sz="2100" b="1" dirty="0" smtClean="0">
              <a:solidFill>
                <a:srgbClr val="CF1C49"/>
              </a:solidFill>
            </a:endParaRPr>
          </a:p>
          <a:p>
            <a:pPr marL="853177" lvl="1" indent="-394873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Triple repeat diseases</a:t>
            </a:r>
          </a:p>
          <a:p>
            <a:pPr marL="853177" lvl="1" indent="-394873">
              <a:lnSpc>
                <a:spcPct val="90000"/>
              </a:lnSpc>
              <a:spcBef>
                <a:spcPct val="0"/>
              </a:spcBef>
              <a:buFont typeface="Wingdings" charset="2"/>
              <a:buChar char="§"/>
              <a:defRPr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Fragile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-X mental retardation </a:t>
            </a:r>
          </a:p>
          <a:p>
            <a:pPr marL="853177" lvl="1" indent="-394873">
              <a:lnSpc>
                <a:spcPct val="90000"/>
              </a:lnSpc>
              <a:spcBef>
                <a:spcPct val="0"/>
              </a:spcBef>
              <a:buFont typeface="Wingdings" charset="2"/>
              <a:buChar char="§"/>
              <a:defRPr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Myotonic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dystrophy </a:t>
            </a:r>
          </a:p>
          <a:p>
            <a:pPr marL="853177" lvl="1" indent="-394873">
              <a:lnSpc>
                <a:spcPct val="90000"/>
              </a:lnSpc>
              <a:spcBef>
                <a:spcPct val="0"/>
              </a:spcBef>
              <a:buFont typeface="Wingdings" charset="2"/>
              <a:buChar char="§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Huntington’s disease</a:t>
            </a:r>
          </a:p>
          <a:p>
            <a:pPr marL="853177" lvl="1" indent="-394873">
              <a:lnSpc>
                <a:spcPct val="90000"/>
              </a:lnSpc>
              <a:spcBef>
                <a:spcPct val="0"/>
              </a:spcBef>
              <a:buFont typeface="Wingdings" charset="2"/>
              <a:buChar char="§"/>
              <a:defRPr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Friedreich’s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ataxia</a:t>
            </a:r>
          </a:p>
          <a:p>
            <a:pPr marL="853177" lvl="1" indent="-394873">
              <a:lnSpc>
                <a:spcPct val="85000"/>
              </a:lnSpc>
              <a:spcBef>
                <a:spcPct val="10000"/>
              </a:spcBef>
              <a:buNone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Epilepsy         </a:t>
            </a:r>
          </a:p>
          <a:p>
            <a:pPr marL="853177" lvl="1" indent="-394873">
              <a:lnSpc>
                <a:spcPct val="85000"/>
              </a:lnSpc>
              <a:spcBef>
                <a:spcPct val="10000"/>
              </a:spcBef>
              <a:buNone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Diabetes</a:t>
            </a:r>
          </a:p>
          <a:p>
            <a:pPr marL="853177" lvl="1" indent="-394873">
              <a:lnSpc>
                <a:spcPct val="85000"/>
              </a:lnSpc>
              <a:spcBef>
                <a:spcPct val="10000"/>
              </a:spcBef>
              <a:buNone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Ovarian cancer</a:t>
            </a:r>
            <a:endParaRPr lang="en-US" sz="21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99629" indent="-399629">
              <a:lnSpc>
                <a:spcPct val="90000"/>
              </a:lnSpc>
              <a:spcBef>
                <a:spcPct val="100000"/>
              </a:spcBef>
              <a:buNone/>
              <a:defRPr/>
            </a:pPr>
            <a:r>
              <a:rPr lang="en-US" sz="2100" dirty="0" smtClean="0"/>
              <a:t>They co-occur with </a:t>
            </a:r>
            <a:r>
              <a:rPr lang="en-US" sz="2100" dirty="0" smtClean="0">
                <a:solidFill>
                  <a:srgbClr val="CF1C49"/>
                </a:solidFill>
              </a:rPr>
              <a:t>binding sites of DNA binding proteins </a:t>
            </a:r>
            <a:r>
              <a:rPr lang="en-US" sz="2100" dirty="0" smtClean="0"/>
              <a:t>and so may be involved in gene regulation.</a:t>
            </a:r>
            <a:endParaRPr lang="en-US" sz="2100" dirty="0"/>
          </a:p>
          <a:p>
            <a:pPr marL="399629" indent="-399629">
              <a:lnSpc>
                <a:spcPct val="90000"/>
              </a:lnSpc>
              <a:spcBef>
                <a:spcPct val="100000"/>
              </a:spcBef>
              <a:defRPr/>
            </a:pP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Why is detecting variants difficult?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457200" y="1447809"/>
            <a:ext cx="82296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charset="-128"/>
                <a:cs typeface="ＭＳ Ｐゴシック" charset="-128"/>
              </a:rPr>
              <a:t>Read mapping in the presence of </a:t>
            </a:r>
            <a:r>
              <a:rPr lang="en-US" sz="2400" dirty="0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large </a:t>
            </a:r>
            <a:r>
              <a:rPr lang="en-US" sz="2400" dirty="0" err="1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indels</a:t>
            </a:r>
            <a:r>
              <a:rPr lang="en-US" sz="2400" dirty="0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(copy number difference) is computationally costly. </a:t>
            </a:r>
          </a:p>
          <a:p>
            <a:endParaRPr lang="en-US" sz="900" cap="small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sz="2400" dirty="0" smtClean="0">
                <a:ea typeface="ＭＳ Ｐゴシック" charset="-128"/>
                <a:cs typeface="ＭＳ Ｐゴシック" charset="-128"/>
              </a:rPr>
              <a:t>Motif differences (</a:t>
            </a:r>
            <a:r>
              <a:rPr lang="en-US" sz="2400" dirty="0" err="1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indels</a:t>
            </a:r>
            <a:r>
              <a:rPr lang="en-US" sz="2400" dirty="0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 and </a:t>
            </a:r>
            <a:r>
              <a:rPr lang="en-US" sz="2400" dirty="0" err="1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SNPs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) and </a:t>
            </a:r>
            <a:r>
              <a:rPr lang="en-US" sz="2400" dirty="0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motif order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differences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are additional complications for both seed indexing and BWT/Suffix Array matching approaches.</a:t>
            </a:r>
          </a:p>
          <a:p>
            <a:endParaRPr lang="en-US" sz="900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sz="2400" dirty="0" smtClean="0">
                <a:ea typeface="ＭＳ Ｐゴシック" charset="-128"/>
                <a:cs typeface="ＭＳ Ｐゴシック" charset="-128"/>
              </a:rPr>
              <a:t>Mapping and </a:t>
            </a:r>
            <a:r>
              <a:rPr lang="en-US" sz="2400" dirty="0" err="1" smtClean="0">
                <a:ea typeface="ＭＳ Ｐゴシック" charset="-128"/>
                <a:cs typeface="ＭＳ Ｐゴシック" charset="-128"/>
              </a:rPr>
              <a:t>indel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 detection is typically </a:t>
            </a:r>
            <a:r>
              <a:rPr lang="en-US" sz="2400" dirty="0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oblivious to sequence annotation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sz="900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sz="2400" dirty="0" smtClean="0">
                <a:ea typeface="ＭＳ Ｐゴシック" charset="-128"/>
                <a:cs typeface="ＭＳ Ｐゴシック" charset="-128"/>
              </a:rPr>
              <a:t>There is a high frequency of </a:t>
            </a:r>
            <a:r>
              <a:rPr lang="en-US" sz="2400" dirty="0" smtClean="0">
                <a:solidFill>
                  <a:srgbClr val="CF1C49"/>
                </a:solidFill>
                <a:ea typeface="ＭＳ Ｐゴシック" charset="-128"/>
                <a:cs typeface="ＭＳ Ｐゴシック" charset="-128"/>
              </a:rPr>
              <a:t>repeat homology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at distinct loci.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Schematic of VNTR Detection Strategy</a:t>
            </a:r>
            <a:endParaRPr lang="en-US" dirty="0"/>
          </a:p>
        </p:txBody>
      </p:sp>
      <p:pic>
        <p:nvPicPr>
          <p:cNvPr id="3" name="Shape 79"/>
          <p:cNvPicPr preferRelativeResize="0"/>
          <p:nvPr/>
        </p:nvPicPr>
        <p:blipFill rotWithShape="1">
          <a:blip r:embed="rId2">
            <a:alphaModFix/>
          </a:blip>
          <a:srcRect l="19" r="9"/>
          <a:stretch/>
        </p:blipFill>
        <p:spPr>
          <a:xfrm>
            <a:off x="36974" y="1143000"/>
            <a:ext cx="9070047" cy="41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371600" y="5410200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VNTRseek</a:t>
            </a:r>
            <a:r>
              <a:rPr lang="en-US" sz="1600" dirty="0" smtClean="0"/>
              <a:t> – A Computational Tool to Detect Tandem Repeat Variants in High-Throughput Sequencing Data, Y. </a:t>
            </a:r>
            <a:r>
              <a:rPr lang="en-US" sz="1600" dirty="0" err="1" smtClean="0"/>
              <a:t>Gelfand</a:t>
            </a:r>
            <a:r>
              <a:rPr lang="en-US" sz="1600" dirty="0" smtClean="0"/>
              <a:t>, Y. Hernandez, J. Loving, and G. Benson, Nucleic Acids Research, 42(14):8884-8894, 2014.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Outline of Detection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/>
          <a:lstStyle/>
          <a:p>
            <a:pPr marL="514170" indent="-514170">
              <a:buFont typeface="+mj-lt"/>
              <a:buAutoNum type="arabicPeriod"/>
            </a:pPr>
            <a:r>
              <a:rPr lang="en-US" sz="2800" dirty="0" smtClean="0"/>
              <a:t>Detect repeats in the subject and in the human reference using TRF software.</a:t>
            </a:r>
          </a:p>
          <a:p>
            <a:pPr marL="514170" indent="-514170">
              <a:buFont typeface="+mj-lt"/>
              <a:buAutoNum type="arabicPeriod"/>
            </a:pPr>
            <a:r>
              <a:rPr lang="en-US" sz="2800" dirty="0" smtClean="0"/>
              <a:t>Map read-</a:t>
            </a:r>
            <a:r>
              <a:rPr lang="en-US" sz="2800" dirty="0" err="1" smtClean="0"/>
              <a:t>TRs</a:t>
            </a:r>
            <a:r>
              <a:rPr lang="en-US" sz="2800" dirty="0" smtClean="0"/>
              <a:t> to reference-</a:t>
            </a:r>
            <a:r>
              <a:rPr lang="en-US" sz="2800" dirty="0" err="1" smtClean="0"/>
              <a:t>TRs</a:t>
            </a:r>
            <a:r>
              <a:rPr lang="en-US" sz="2800" dirty="0" smtClean="0"/>
              <a:t> using:</a:t>
            </a:r>
          </a:p>
          <a:p>
            <a:pPr marL="914079" lvl="1" indent="-514170">
              <a:buFont typeface="Arial"/>
              <a:buChar char="•"/>
            </a:pPr>
            <a:r>
              <a:rPr lang="en-US" sz="2400" dirty="0" smtClean="0"/>
              <a:t>indexing of reference consensus sequences</a:t>
            </a:r>
          </a:p>
          <a:p>
            <a:pPr marL="914079" lvl="1" indent="-514170">
              <a:buFont typeface="Arial"/>
              <a:buChar char="•"/>
            </a:pPr>
            <a:r>
              <a:rPr lang="en-US" sz="2400" dirty="0" smtClean="0"/>
              <a:t>fast bit-parallel edit-distance with consensus sequences</a:t>
            </a:r>
          </a:p>
          <a:p>
            <a:pPr marL="914079" lvl="1" indent="-514170">
              <a:buFont typeface="Arial"/>
              <a:buChar char="•"/>
            </a:pPr>
            <a:r>
              <a:rPr lang="en-US" sz="2400" dirty="0" smtClean="0"/>
              <a:t>profile alignment of TR arrays</a:t>
            </a:r>
          </a:p>
          <a:p>
            <a:pPr marL="914079" lvl="1" indent="-514170">
              <a:buFont typeface="Arial"/>
              <a:buChar char="•"/>
            </a:pPr>
            <a:r>
              <a:rPr lang="en-US" sz="2400" dirty="0" smtClean="0"/>
              <a:t>flanking sequence alignment (bit-parallel)</a:t>
            </a:r>
          </a:p>
          <a:p>
            <a:pPr marL="514170" indent="-514170">
              <a:buFont typeface="+mj-lt"/>
              <a:buAutoNum type="arabicPeriod"/>
            </a:pPr>
            <a:r>
              <a:rPr lang="en-US" sz="2800" dirty="0" smtClean="0"/>
              <a:t>Compare copy number of reference-</a:t>
            </a:r>
            <a:r>
              <a:rPr lang="en-US" sz="2800" dirty="0" err="1" smtClean="0"/>
              <a:t>TRs</a:t>
            </a:r>
            <a:r>
              <a:rPr lang="en-US" sz="2800" dirty="0" smtClean="0"/>
              <a:t> with those of mapped read-</a:t>
            </a:r>
            <a:r>
              <a:rPr lang="en-US" sz="2800" dirty="0" err="1" smtClean="0"/>
              <a:t>TRs</a:t>
            </a:r>
            <a:r>
              <a:rPr lang="en-US" sz="2800" dirty="0" smtClean="0"/>
              <a:t> and identify variants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Set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14400"/>
            <a:ext cx="3505200" cy="2895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 Reference tandem repeats come from the Tandem Repeats Database (TRDB).</a:t>
            </a:r>
            <a:endParaRPr lang="en-US" dirty="0"/>
          </a:p>
        </p:txBody>
      </p:sp>
      <p:pic>
        <p:nvPicPr>
          <p:cNvPr id="5" name="Picture 4" descr="TRDB p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87585"/>
            <a:ext cx="5029200" cy="3827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1" y="4114802"/>
            <a:ext cx="5029200" cy="369277"/>
          </a:xfrm>
          <a:prstGeom prst="rect">
            <a:avLst/>
          </a:prstGeom>
          <a:solidFill>
            <a:srgbClr val="FFFF00"/>
          </a:solidFill>
        </p:spPr>
        <p:txBody>
          <a:bodyPr wrap="square" lIns="91387" tIns="45693" rIns="91387" bIns="45693" rtlCol="0">
            <a:spAutoFit/>
          </a:bodyPr>
          <a:lstStyle/>
          <a:p>
            <a:r>
              <a:rPr lang="en-US" dirty="0" err="1" smtClean="0"/>
              <a:t>https://tandem.bu.edu/cgi-bin/trdb/trdb.exe</a:t>
            </a:r>
            <a:endParaRPr lang="en-US" dirty="0"/>
          </a:p>
        </p:txBody>
      </p:sp>
      <p:pic>
        <p:nvPicPr>
          <p:cNvPr id="8" name="Picture 7" descr="Screen Shot 2016-04-26 at 2.28.3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4648200"/>
            <a:ext cx="6527800" cy="1601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4-26 at 2.28.3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4648200"/>
            <a:ext cx="6527800" cy="16016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14400"/>
            <a:ext cx="3505200" cy="2895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 Reference tandem repeats come from the Tandem Repeats Database (TRDB).</a:t>
            </a:r>
            <a:endParaRPr lang="en-US" dirty="0"/>
          </a:p>
        </p:txBody>
      </p:sp>
      <p:pic>
        <p:nvPicPr>
          <p:cNvPr id="5" name="Picture 4" descr="TRDB p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87585"/>
            <a:ext cx="5029200" cy="3827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1" y="4114800"/>
            <a:ext cx="5029200" cy="369287"/>
          </a:xfrm>
          <a:prstGeom prst="rect">
            <a:avLst/>
          </a:prstGeom>
          <a:solidFill>
            <a:srgbClr val="FFFF00"/>
          </a:solidFill>
        </p:spPr>
        <p:txBody>
          <a:bodyPr wrap="square" lIns="91397" tIns="45698" rIns="91397" bIns="45698" rtlCol="0">
            <a:spAutoFit/>
          </a:bodyPr>
          <a:lstStyle/>
          <a:p>
            <a:r>
              <a:rPr lang="en-US" dirty="0" err="1" smtClean="0"/>
              <a:t>https://tandem.bu.edu/cgi-bin/trdb/trdb.exe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477000" y="4953000"/>
            <a:ext cx="1219200" cy="533400"/>
          </a:xfrm>
          <a:prstGeom prst="ellipse">
            <a:avLst/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29400" y="5849470"/>
            <a:ext cx="944140" cy="369287"/>
          </a:xfrm>
          <a:prstGeom prst="rect">
            <a:avLst/>
          </a:prstGeom>
          <a:noFill/>
        </p:spPr>
        <p:txBody>
          <a:bodyPr wrap="none" lIns="91397" tIns="45698" rIns="91397" bIns="45698" rtlCol="0">
            <a:spAutoFit/>
          </a:bodyPr>
          <a:lstStyle/>
          <a:p>
            <a:r>
              <a:rPr lang="en-US" dirty="0" smtClean="0"/>
              <a:t>228,486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4"/>
            <a:endCxn id="13" idx="0"/>
          </p:cNvCxnSpPr>
          <p:nvPr/>
        </p:nvCxnSpPr>
        <p:spPr>
          <a:xfrm rot="5400000">
            <a:off x="6938683" y="5634296"/>
            <a:ext cx="295835" cy="144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477000" y="5782235"/>
            <a:ext cx="1219200" cy="533400"/>
          </a:xfrm>
          <a:prstGeom prst="ellipse">
            <a:avLst/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1700" y="76200"/>
            <a:ext cx="8520600" cy="763500"/>
          </a:xfrm>
        </p:spPr>
        <p:txBody>
          <a:bodyPr/>
          <a:lstStyle/>
          <a:p>
            <a:r>
              <a:rPr lang="en-US" dirty="0" smtClean="0"/>
              <a:t>Filtering the reference set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Removed: </a:t>
            </a:r>
          </a:p>
          <a:p>
            <a:pPr marL="514350" indent="-514350"/>
            <a:r>
              <a:rPr lang="en-US" dirty="0" smtClean="0"/>
              <a:t>Low quality repeats</a:t>
            </a:r>
          </a:p>
          <a:p>
            <a:pPr marL="514350" indent="-514350"/>
            <a:r>
              <a:rPr lang="en-US" dirty="0" smtClean="0"/>
              <a:t>Redundant repeats</a:t>
            </a:r>
          </a:p>
          <a:p>
            <a:pPr marL="514350" indent="-514350"/>
            <a:r>
              <a:rPr lang="en-US" dirty="0" smtClean="0"/>
              <a:t>Repeats mapping to repeat masker features</a:t>
            </a:r>
          </a:p>
          <a:p>
            <a:pPr marL="514350" indent="-514350"/>
            <a:r>
              <a:rPr lang="en-US" dirty="0" smtClean="0"/>
              <a:t>Repeats that map to other repeats (using artificial reads)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4" y="876298"/>
            <a:ext cx="5638796" cy="56007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Filtering the reference 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6600" y="1600200"/>
            <a:ext cx="2497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F1C49"/>
                </a:solidFill>
              </a:rPr>
              <a:t>low quality </a:t>
            </a:r>
          </a:p>
          <a:p>
            <a:r>
              <a:rPr lang="en-US" dirty="0" smtClean="0">
                <a:solidFill>
                  <a:srgbClr val="CF1C49"/>
                </a:solidFill>
              </a:rPr>
              <a:t>redundant</a:t>
            </a:r>
          </a:p>
          <a:p>
            <a:r>
              <a:rPr lang="en-US" dirty="0" err="1" smtClean="0">
                <a:solidFill>
                  <a:srgbClr val="CF1C49"/>
                </a:solidFill>
              </a:rPr>
              <a:t>repeatmasker</a:t>
            </a:r>
            <a:r>
              <a:rPr lang="en-US" dirty="0" smtClean="0">
                <a:solidFill>
                  <a:srgbClr val="CF1C49"/>
                </a:solidFill>
              </a:rPr>
              <a:t> annotated</a:t>
            </a:r>
            <a:endParaRPr lang="en-US" dirty="0">
              <a:solidFill>
                <a:srgbClr val="CF1C4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2800" y="4038600"/>
            <a:ext cx="1456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F1C49"/>
                </a:solidFill>
              </a:rPr>
              <a:t>reads map to </a:t>
            </a:r>
          </a:p>
          <a:p>
            <a:r>
              <a:rPr lang="en-US" dirty="0" smtClean="0">
                <a:solidFill>
                  <a:srgbClr val="CF1C49"/>
                </a:solidFill>
              </a:rPr>
              <a:t>other repeats</a:t>
            </a:r>
            <a:endParaRPr lang="en-US" dirty="0">
              <a:solidFill>
                <a:srgbClr val="CF1C49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2400"/>
            <a:ext cx="8520600" cy="763500"/>
          </a:xfrm>
        </p:spPr>
        <p:txBody>
          <a:bodyPr/>
          <a:lstStyle/>
          <a:p>
            <a:r>
              <a:rPr lang="en-US" dirty="0" smtClean="0"/>
              <a:t>Indistinguishable Reference </a:t>
            </a:r>
            <a:r>
              <a:rPr lang="en-US" dirty="0" err="1" smtClean="0"/>
              <a:t>TRs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07400"/>
            <a:ext cx="8520600" cy="4555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Some tandem repeats exist in the genome which:</a:t>
            </a:r>
          </a:p>
          <a:p>
            <a:r>
              <a:rPr lang="en-US" dirty="0" smtClean="0"/>
              <a:t>are highly similar to repeats at other loci</a:t>
            </a:r>
          </a:p>
          <a:p>
            <a:r>
              <a:rPr lang="en-US" dirty="0" smtClean="0"/>
              <a:t>contain</a:t>
            </a:r>
          </a:p>
          <a:p>
            <a:pPr lvl="1"/>
            <a:r>
              <a:rPr lang="en-US" dirty="0" smtClean="0"/>
              <a:t>similar consensus sequences</a:t>
            </a:r>
          </a:p>
          <a:p>
            <a:pPr lvl="1"/>
            <a:r>
              <a:rPr lang="en-US" dirty="0" smtClean="0"/>
              <a:t>similar flanking sequences  </a:t>
            </a:r>
          </a:p>
          <a:p>
            <a:r>
              <a:rPr lang="en-US" dirty="0" smtClean="0"/>
              <a:t>presumably share a common ancestry </a:t>
            </a:r>
          </a:p>
          <a:p>
            <a:pPr lvl="1"/>
            <a:endParaRPr lang="en-US" sz="900" dirty="0" smtClean="0"/>
          </a:p>
          <a:p>
            <a:pPr>
              <a:buNone/>
            </a:pPr>
            <a:r>
              <a:rPr lang="en-US" dirty="0" smtClean="0"/>
              <a:t>These repeats are identified by mapping the reference repeats to themselves and looking for repeats that have more than one mapping.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35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Tandem Repeats and Variants</a:t>
            </a:r>
          </a:p>
          <a:p>
            <a:r>
              <a:rPr lang="en-US" dirty="0" smtClean="0"/>
              <a:t>Variant Detection</a:t>
            </a:r>
          </a:p>
          <a:p>
            <a:r>
              <a:rPr lang="en-US" dirty="0" smtClean="0"/>
              <a:t>Reference Set</a:t>
            </a:r>
          </a:p>
          <a:p>
            <a:r>
              <a:rPr lang="en-US" dirty="0" smtClean="0"/>
              <a:t>Variants Detected and their Characteristics</a:t>
            </a:r>
          </a:p>
          <a:p>
            <a:r>
              <a:rPr lang="en-US" dirty="0" smtClean="0"/>
              <a:t>Invariant Tandem Repeats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685800"/>
            <a:ext cx="79248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Size of Indistinguishable TR families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200" y="17526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37,200 reference </a:t>
            </a:r>
            <a:r>
              <a:rPr lang="en-US" dirty="0" err="1" smtClean="0"/>
              <a:t>TRs</a:t>
            </a:r>
            <a:r>
              <a:rPr lang="en-US" dirty="0" smtClean="0"/>
              <a:t> are indistinguishable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533400" y="-304800"/>
            <a:ext cx="10058400" cy="1143000"/>
          </a:xfrm>
        </p:spPr>
        <p:txBody>
          <a:bodyPr/>
          <a:lstStyle/>
          <a:p>
            <a:r>
              <a:rPr lang="en-US" sz="3600" dirty="0" smtClean="0"/>
              <a:t>Indistinguishable TR Families with 2 members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924800" y="49530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3917</a:t>
            </a:r>
          </a:p>
          <a:p>
            <a:r>
              <a:rPr lang="en-US" dirty="0" smtClean="0"/>
              <a:t>families</a:t>
            </a:r>
            <a:endParaRPr lang="en-US" dirty="0"/>
          </a:p>
        </p:txBody>
      </p:sp>
      <p:pic>
        <p:nvPicPr>
          <p:cNvPr id="5" name="Picture 4" descr="circos_just_2_indist_cluster_links_ref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838200"/>
            <a:ext cx="5943600" cy="59436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609600"/>
            <a:ext cx="57912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533400" y="-304800"/>
            <a:ext cx="10058400" cy="1143000"/>
          </a:xfrm>
        </p:spPr>
        <p:txBody>
          <a:bodyPr/>
          <a:lstStyle/>
          <a:p>
            <a:r>
              <a:rPr lang="en-US" sz="3600" dirty="0" smtClean="0"/>
              <a:t>Indistinguishable TR Families with 3 members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924800" y="49530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733</a:t>
            </a:r>
          </a:p>
          <a:p>
            <a:r>
              <a:rPr lang="en-US" dirty="0" smtClean="0"/>
              <a:t>families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685800"/>
            <a:ext cx="63246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/>
          <a:lstStyle/>
          <a:p>
            <a:r>
              <a:rPr lang="en-US" sz="3600" dirty="0" smtClean="0"/>
              <a:t>Indistinguishable TR Family with 83 members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153400" y="4953000"/>
            <a:ext cx="75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</a:t>
            </a:r>
          </a:p>
          <a:p>
            <a:r>
              <a:rPr lang="en-US" dirty="0" smtClean="0"/>
              <a:t>family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VNTRs</a:t>
            </a:r>
            <a:r>
              <a:rPr lang="en-US" dirty="0" smtClean="0"/>
              <a:t> Detected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08529"/>
            <a:ext cx="9144000" cy="46302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Subject Data</a:t>
            </a:r>
            <a:endParaRPr lang="en-US" dirty="0"/>
          </a:p>
        </p:txBody>
      </p:sp>
      <p:graphicFrame>
        <p:nvGraphicFramePr>
          <p:cNvPr id="4" name="Shape 114"/>
          <p:cNvGraphicFramePr/>
          <p:nvPr/>
        </p:nvGraphicFramePr>
        <p:xfrm>
          <a:off x="228598" y="1676400"/>
          <a:ext cx="8763004" cy="3413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90751"/>
                <a:gridCol w="2190751"/>
                <a:gridCol w="2190751"/>
                <a:gridCol w="2190751"/>
              </a:tblGrid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Dataset</a:t>
                      </a:r>
                    </a:p>
                  </a:txBody>
                  <a:tcPr marL="91425" marR="91425" marT="121900" marB="121900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Read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Length (bp)</a:t>
                      </a:r>
                    </a:p>
                  </a:txBody>
                  <a:tcPr marL="91425" marR="91425" marT="121900" marB="121900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Coverage</a:t>
                      </a:r>
                    </a:p>
                  </a:txBody>
                  <a:tcPr marL="91425" marR="91425" marT="121900" marB="121900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Genomes</a:t>
                      </a:r>
                    </a:p>
                  </a:txBody>
                  <a:tcPr marL="91425" marR="91425" marT="121900" marB="121900">
                    <a:lnL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1000 Genomes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100-101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5-24x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330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CEPH 1463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100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48-109x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17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WGS500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100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26-112x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dirty="0" smtClean="0"/>
                        <a:t>8</a:t>
                      </a:r>
                      <a:endParaRPr lang="en" sz="2400" dirty="0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Y117 Trio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250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76-77x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3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6800"/>
            <a:ext cx="9144000" cy="38682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4471"/>
            <a:ext cx="8229600" cy="1143000"/>
          </a:xfrm>
        </p:spPr>
        <p:txBody>
          <a:bodyPr/>
          <a:lstStyle/>
          <a:p>
            <a:r>
              <a:rPr lang="en-US" dirty="0" err="1" smtClean="0"/>
              <a:t>VNTRs</a:t>
            </a:r>
            <a:r>
              <a:rPr lang="en-US" dirty="0" smtClean="0"/>
              <a:t> Detected</a:t>
            </a:r>
            <a:endParaRPr lang="en-US" dirty="0"/>
          </a:p>
        </p:txBody>
      </p:sp>
      <p:graphicFrame>
        <p:nvGraphicFramePr>
          <p:cNvPr id="12" name="Shape 126"/>
          <p:cNvGraphicFramePr/>
          <p:nvPr/>
        </p:nvGraphicFramePr>
        <p:xfrm>
          <a:off x="228598" y="1295533"/>
          <a:ext cx="8686804" cy="33728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7402"/>
                <a:gridCol w="1524000"/>
                <a:gridCol w="1066800"/>
                <a:gridCol w="914400"/>
                <a:gridCol w="1143000"/>
                <a:gridCol w="914400"/>
                <a:gridCol w="1066802"/>
              </a:tblGrid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Dataset (individuals)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TRs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Genotyped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Singleton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TRs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All</a:t>
                      </a:r>
                      <a:br>
                        <a:rPr lang="en" sz="1600"/>
                      </a:br>
                      <a:r>
                        <a:rPr lang="en" sz="1600"/>
                        <a:t>VNTRs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Singleton</a:t>
                      </a:r>
                      <a:br>
                        <a:rPr lang="en" sz="1600"/>
                      </a:br>
                      <a:r>
                        <a:rPr lang="en" sz="1600"/>
                        <a:t>VNTRs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Multi</a:t>
                      </a:r>
                      <a:br>
                        <a:rPr lang="en" sz="1600"/>
                      </a:br>
                      <a:r>
                        <a:rPr lang="en" sz="1600"/>
                        <a:t>VNTRs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In set</a:t>
                      </a:r>
                      <a:br>
                        <a:rPr lang="en" sz="1600"/>
                      </a:br>
                      <a:r>
                        <a:rPr lang="en" sz="1600"/>
                        <a:t>VNTRs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1000 Genomes (330)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181,594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153,275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5,140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3,569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—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CEPH 1463 (17)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180,538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152,619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2,572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1,659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11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226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WGS500 (8)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78947"/>
                        <a:buFont typeface="Arial"/>
                        <a:buNone/>
                      </a:pPr>
                      <a:r>
                        <a:rPr lang="en" sz="1600"/>
                        <a:t>177,281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149,989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2,077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1,407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10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261; 273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2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Y117 Trio (3)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204,171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175,001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5,868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4,388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57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1,622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2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/>
                        <a:t>Totals</a:t>
                      </a:r>
                      <a:r>
                        <a:rPr lang="en-US" sz="1600" dirty="0" smtClean="0"/>
                        <a:t> (358)</a:t>
                      </a:r>
                      <a:endParaRPr lang="en" sz="1600" dirty="0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207,448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177,101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8,950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6,637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72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—</a:t>
                      </a: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867400" y="1295533"/>
            <a:ext cx="1066800" cy="337285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NTRVennDiagram_multis_by_s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38200"/>
            <a:ext cx="5486400" cy="5486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Overlap among datasets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VNTR Characteristics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atterplot_cov_vs_vntrs_singlet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4800"/>
            <a:ext cx="84582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Tandem Repeat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200"/>
          </a:xfrm>
        </p:spPr>
        <p:txBody>
          <a:bodyPr/>
          <a:lstStyle/>
          <a:p>
            <a:pPr>
              <a:buNone/>
            </a:pPr>
            <a:r>
              <a:rPr lang="en-US" b="0" dirty="0" smtClean="0">
                <a:solidFill>
                  <a:srgbClr val="000000"/>
                </a:solidFill>
                <a:effectLst/>
                <a:latin typeface="Times New Roman" pitchFamily="-106" charset="0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Times New Roman" pitchFamily="-106" charset="0"/>
              </a:rPr>
              <a:t>tcgctggtcata</a:t>
            </a:r>
            <a:r>
              <a:rPr lang="en-US" b="0" dirty="0" smtClean="0">
                <a:solidFill>
                  <a:srgbClr val="000000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Times New Roman" pitchFamily="-106" charset="0"/>
              </a:rPr>
              <a:t>tacaaacgtcttccgt</a:t>
            </a:r>
            <a:endParaRPr lang="en-US" b="0" dirty="0" smtClean="0">
              <a:solidFill>
                <a:srgbClr val="000000"/>
              </a:solidFill>
              <a:effectLst/>
              <a:latin typeface="Times New Roman" pitchFamily="-106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ntr_chr_distribut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686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pies_more_or_less_with_inset_singleton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686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lele_counts_per_locus_sin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1000"/>
            <a:ext cx="84582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nref_allele_counts_per_locus_sing_stacked_extr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m_vntrs_by_pat_len_singletons_with_norm_inse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81000"/>
            <a:ext cx="84582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m_vntr_alleles_by_call_arraylength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686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</a:t>
            </a:r>
            <a:r>
              <a:rPr lang="en-US" dirty="0" err="1" smtClean="0"/>
              <a:t>TRs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nvariant_trs_numgenomes_rc_color_hi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86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0" y="857250"/>
            <a:ext cx="8534400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Determining Truly Invariant </a:t>
            </a:r>
            <a:r>
              <a:rPr lang="en-US" dirty="0" err="1" smtClean="0"/>
              <a:t>TRs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VNTR Examples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Tandem Repeat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200"/>
          </a:xfrm>
        </p:spPr>
        <p:txBody>
          <a:bodyPr/>
          <a:lstStyle/>
          <a:p>
            <a:pPr>
              <a:buNone/>
            </a:pPr>
            <a:r>
              <a:rPr lang="en-US" b="0" dirty="0" smtClean="0">
                <a:solidFill>
                  <a:srgbClr val="000000"/>
                </a:solidFill>
                <a:effectLst/>
                <a:latin typeface="Times New Roman" pitchFamily="-106" charset="0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Times New Roman" pitchFamily="-106" charset="0"/>
              </a:rPr>
              <a:t>tcgctggtcata</a:t>
            </a:r>
            <a:r>
              <a:rPr lang="en-US" b="0" dirty="0" smtClean="0">
                <a:solidFill>
                  <a:srgbClr val="000000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CF1C49"/>
                </a:solidFill>
                <a:effectLst/>
                <a:latin typeface="Times New Roman" pitchFamily="-106" charset="0"/>
              </a:rPr>
              <a:t>cgt</a:t>
            </a:r>
            <a:r>
              <a:rPr lang="en-US" b="0" dirty="0" smtClean="0">
                <a:solidFill>
                  <a:srgbClr val="CF1C49"/>
                </a:solidFill>
                <a:effectLst/>
                <a:latin typeface="Times New Roman" pitchFamily="-106" charset="0"/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Times New Roman" pitchFamily="-106" charset="0"/>
              </a:rPr>
              <a:t>tacaaacgtcttccgt</a:t>
            </a:r>
            <a:endParaRPr lang="en-US" b="0" dirty="0" smtClean="0">
              <a:solidFill>
                <a:srgbClr val="000000"/>
              </a:solidFill>
              <a:effectLst/>
              <a:latin typeface="Times New Roman" pitchFamily="-106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0" y="3048000"/>
            <a:ext cx="1981200" cy="228600"/>
          </a:xfrm>
          <a:prstGeom prst="rect">
            <a:avLst/>
          </a:prstGeom>
          <a:solidFill>
            <a:srgbClr val="2F8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3" tIns="45667" rIns="91333" bIns="45667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43600" y="3048000"/>
            <a:ext cx="2514600" cy="228600"/>
          </a:xfrm>
          <a:prstGeom prst="rect">
            <a:avLst/>
          </a:prstGeom>
          <a:solidFill>
            <a:srgbClr val="2F8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3" tIns="45667" rIns="91333" bIns="45667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5600" y="304800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3" tIns="45667" rIns="91333" bIns="45667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05200" y="304800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3" tIns="45667" rIns="91333" bIns="45667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304800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3" tIns="45667" rIns="91333" bIns="45667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4400" y="304800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3" tIns="45667" rIns="91333" bIns="45667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0" y="304800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3" tIns="45667" rIns="91333" bIns="45667"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95600" y="2971808"/>
            <a:ext cx="457200" cy="369225"/>
          </a:xfrm>
          <a:prstGeom prst="rect">
            <a:avLst/>
          </a:prstGeom>
          <a:noFill/>
        </p:spPr>
        <p:txBody>
          <a:bodyPr wrap="square" lIns="91333" tIns="45667" rIns="91333" bIns="45667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05200" y="2971808"/>
            <a:ext cx="457200" cy="369225"/>
          </a:xfrm>
          <a:prstGeom prst="rect">
            <a:avLst/>
          </a:prstGeom>
          <a:noFill/>
        </p:spPr>
        <p:txBody>
          <a:bodyPr wrap="square" lIns="91333" tIns="45667" rIns="91333" bIns="45667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14800" y="2971808"/>
            <a:ext cx="457200" cy="369225"/>
          </a:xfrm>
          <a:prstGeom prst="rect">
            <a:avLst/>
          </a:prstGeom>
          <a:noFill/>
        </p:spPr>
        <p:txBody>
          <a:bodyPr wrap="square" lIns="91333" tIns="45667" rIns="91333" bIns="45667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24400" y="2971808"/>
            <a:ext cx="457200" cy="369225"/>
          </a:xfrm>
          <a:prstGeom prst="rect">
            <a:avLst/>
          </a:prstGeom>
          <a:noFill/>
        </p:spPr>
        <p:txBody>
          <a:bodyPr wrap="square" lIns="91333" tIns="45667" rIns="91333" bIns="45667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4000" y="2971808"/>
            <a:ext cx="457200" cy="369225"/>
          </a:xfrm>
          <a:prstGeom prst="rect">
            <a:avLst/>
          </a:prstGeom>
          <a:noFill/>
        </p:spPr>
        <p:txBody>
          <a:bodyPr wrap="square" lIns="91333" tIns="45667" rIns="91333" bIns="45667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" y="3505208"/>
            <a:ext cx="2133600" cy="369225"/>
          </a:xfrm>
          <a:prstGeom prst="rect">
            <a:avLst/>
          </a:prstGeom>
          <a:noFill/>
        </p:spPr>
        <p:txBody>
          <a:bodyPr wrap="square" lIns="91333" tIns="45667" rIns="91333" bIns="45667" rtlCol="0">
            <a:spAutoFit/>
          </a:bodyPr>
          <a:lstStyle/>
          <a:p>
            <a:r>
              <a:rPr lang="en-US" dirty="0" smtClean="0"/>
              <a:t>left flank sequence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19800" y="3505208"/>
            <a:ext cx="2438400" cy="369225"/>
          </a:xfrm>
          <a:prstGeom prst="rect">
            <a:avLst/>
          </a:prstGeom>
          <a:noFill/>
        </p:spPr>
        <p:txBody>
          <a:bodyPr wrap="square" lIns="91333" tIns="45667" rIns="91333" bIns="45667" rtlCol="0">
            <a:spAutoFit/>
          </a:bodyPr>
          <a:lstStyle/>
          <a:p>
            <a:pPr algn="r"/>
            <a:r>
              <a:rPr lang="en-US" dirty="0" smtClean="0"/>
              <a:t>right flank sequence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95600" y="3505208"/>
            <a:ext cx="2895600" cy="369225"/>
          </a:xfrm>
          <a:prstGeom prst="rect">
            <a:avLst/>
          </a:prstGeom>
          <a:noFill/>
        </p:spPr>
        <p:txBody>
          <a:bodyPr wrap="square" lIns="91333" tIns="45667" rIns="91333" bIns="45667" rtlCol="0">
            <a:spAutoFit/>
          </a:bodyPr>
          <a:lstStyle/>
          <a:p>
            <a:pPr algn="ctr"/>
            <a:r>
              <a:rPr lang="en-US" dirty="0" smtClean="0"/>
              <a:t>tandem array of copies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4-24 at 3.49.3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56" y="5782235"/>
            <a:ext cx="3659909" cy="1075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8941"/>
            <a:ext cx="8229600" cy="1143000"/>
          </a:xfrm>
        </p:spPr>
        <p:txBody>
          <a:bodyPr/>
          <a:lstStyle/>
          <a:p>
            <a:r>
              <a:rPr lang="en-US" dirty="0" smtClean="0"/>
              <a:t>VNTR and SNP alleles</a:t>
            </a:r>
            <a:endParaRPr lang="en-US" dirty="0"/>
          </a:p>
        </p:txBody>
      </p:sp>
      <p:pic>
        <p:nvPicPr>
          <p:cNvPr id="3" name="Picture 2" descr="Screen shot 2012-04-24 at 3.46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18" y="672353"/>
            <a:ext cx="4283364" cy="3966882"/>
          </a:xfrm>
          <a:prstGeom prst="rect">
            <a:avLst/>
          </a:prstGeom>
        </p:spPr>
      </p:pic>
      <p:pic>
        <p:nvPicPr>
          <p:cNvPr id="4" name="Picture 3" descr="Screen shot 2012-04-24 at 3.47.2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457" y="3765176"/>
            <a:ext cx="4756727" cy="221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4-24 at 3.56.1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046" y="5378825"/>
            <a:ext cx="3659909" cy="1030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235"/>
            <a:ext cx="8229600" cy="1143000"/>
          </a:xfrm>
        </p:spPr>
        <p:txBody>
          <a:bodyPr/>
          <a:lstStyle/>
          <a:p>
            <a:r>
              <a:rPr lang="en-US" dirty="0" smtClean="0"/>
              <a:t>VNTR – internal motif duplicated and flanking </a:t>
            </a:r>
            <a:r>
              <a:rPr lang="en-US" dirty="0" err="1" smtClean="0"/>
              <a:t>SNPs</a:t>
            </a:r>
            <a:endParaRPr lang="en-US" dirty="0"/>
          </a:p>
        </p:txBody>
      </p:sp>
      <p:pic>
        <p:nvPicPr>
          <p:cNvPr id="3" name="Picture 2" descr="Screen shot 2012-04-24 at 3.53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46" y="1316691"/>
            <a:ext cx="6326909" cy="4224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4-24 at 3.16.3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961"/>
            <a:ext cx="9144000" cy="36820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VNTR – 1 copy shorter</a:t>
            </a:r>
            <a:br>
              <a:rPr lang="en-US" dirty="0" smtClean="0"/>
            </a:br>
            <a:r>
              <a:rPr lang="en-US" dirty="0" smtClean="0"/>
              <a:t>(heterozygous?)</a:t>
            </a:r>
            <a:endParaRPr lang="en-US" dirty="0"/>
          </a:p>
        </p:txBody>
      </p:sp>
      <p:pic>
        <p:nvPicPr>
          <p:cNvPr id="4" name="Picture 3" descr="Screen shot 2012-04-24 at 3.19.1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818" y="5311588"/>
            <a:ext cx="3648364" cy="974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VNTR – 2 copies shorter</a:t>
            </a:r>
            <a:endParaRPr lang="en-US" dirty="0"/>
          </a:p>
        </p:txBody>
      </p:sp>
      <p:pic>
        <p:nvPicPr>
          <p:cNvPr id="3" name="Picture 2" descr="Screen shot 2012-04-24 at 3.22.2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883"/>
            <a:ext cx="9144000" cy="3464285"/>
          </a:xfrm>
          <a:prstGeom prst="rect">
            <a:avLst/>
          </a:prstGeom>
        </p:spPr>
      </p:pic>
      <p:pic>
        <p:nvPicPr>
          <p:cNvPr id="4" name="Picture 3" descr="Screen shot 2012-04-24 at 3.23.3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64" y="5121092"/>
            <a:ext cx="3752273" cy="997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VNTR – 1 copy longer</a:t>
            </a:r>
            <a:endParaRPr lang="en-US" dirty="0"/>
          </a:p>
        </p:txBody>
      </p:sp>
      <p:pic>
        <p:nvPicPr>
          <p:cNvPr id="3" name="Picture 2" descr="Screen shot 2012-04-24 at 3.25.2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709"/>
            <a:ext cx="9144000" cy="2905013"/>
          </a:xfrm>
          <a:prstGeom prst="rect">
            <a:avLst/>
          </a:prstGeom>
        </p:spPr>
      </p:pic>
      <p:pic>
        <p:nvPicPr>
          <p:cNvPr id="4" name="Picture 3" descr="Screen shot 2012-04-24 at 3.35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818" y="5020235"/>
            <a:ext cx="3648364" cy="1030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2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Yozen</a:t>
            </a:r>
            <a:r>
              <a:rPr lang="en-US" dirty="0" smtClean="0"/>
              <a:t> Hernandez               </a:t>
            </a:r>
            <a:r>
              <a:rPr lang="en-US" dirty="0" err="1" smtClean="0"/>
              <a:t>Yevgeniy</a:t>
            </a:r>
            <a:r>
              <a:rPr lang="en-US" dirty="0" smtClean="0"/>
              <a:t> </a:t>
            </a:r>
            <a:r>
              <a:rPr lang="en-US" dirty="0" err="1" smtClean="0"/>
              <a:t>Gelfand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dirty="0" smtClean="0"/>
              <a:t>                             Joshua Loving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gelfand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2" y="1371600"/>
            <a:ext cx="1716334" cy="1981200"/>
          </a:xfrm>
          <a:prstGeom prst="rect">
            <a:avLst/>
          </a:prstGeom>
        </p:spPr>
      </p:pic>
      <p:pic>
        <p:nvPicPr>
          <p:cNvPr id="6" name="Picture 5" descr="nsf.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2" y="4648202"/>
            <a:ext cx="1365503" cy="1371599"/>
          </a:xfrm>
          <a:prstGeom prst="rect">
            <a:avLst/>
          </a:prstGeom>
        </p:spPr>
      </p:pic>
      <p:pic>
        <p:nvPicPr>
          <p:cNvPr id="7" name="Picture 6" descr="yozen hernandez phot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71600"/>
            <a:ext cx="2806700" cy="2108200"/>
          </a:xfrm>
          <a:prstGeom prst="rect">
            <a:avLst/>
          </a:prstGeom>
        </p:spPr>
      </p:pic>
      <p:pic>
        <p:nvPicPr>
          <p:cNvPr id="8" name="Picture 7" descr="josh loving phot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061" y="4038600"/>
            <a:ext cx="2035941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 descr="white tower thessalonik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2474942" cy="2821014"/>
          </a:xfrm>
          <a:prstGeom prst="rect">
            <a:avLst/>
          </a:prstGeom>
        </p:spPr>
      </p:pic>
      <p:pic>
        <p:nvPicPr>
          <p:cNvPr id="7" name="Picture 6" descr="bull mosaic dion greec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066801"/>
            <a:ext cx="2286000" cy="2882134"/>
          </a:xfrm>
          <a:prstGeom prst="rect">
            <a:avLst/>
          </a:prstGeom>
        </p:spPr>
      </p:pic>
      <p:pic>
        <p:nvPicPr>
          <p:cNvPr id="8" name="Picture 7" descr="dion and mount olympu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267200"/>
            <a:ext cx="3733800" cy="2100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NAR – Web Server Issue</a:t>
            </a:r>
            <a:endParaRPr lang="en-US" dirty="0"/>
          </a:p>
        </p:txBody>
      </p:sp>
      <p:pic>
        <p:nvPicPr>
          <p:cNvPr id="6" name="Picture 5" descr="Screen Shot 2016-05-07 at 10.18.1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659242"/>
            <a:ext cx="5181602" cy="58177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438400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Annual Issue</a:t>
            </a:r>
          </a:p>
          <a:p>
            <a:pPr>
              <a:buFont typeface="Arial"/>
              <a:buChar char="•"/>
            </a:pPr>
            <a:r>
              <a:rPr lang="en-US" dirty="0" smtClean="0"/>
              <a:t>Deadlines in </a:t>
            </a:r>
          </a:p>
          <a:p>
            <a:r>
              <a:rPr lang="en-US" dirty="0" smtClean="0"/>
              <a:t>    December</a:t>
            </a:r>
          </a:p>
          <a:p>
            <a:pPr>
              <a:buFont typeface="Arial"/>
              <a:buChar char="•"/>
            </a:pPr>
            <a:r>
              <a:rPr lang="en-US" dirty="0" smtClean="0"/>
              <a:t>Published in </a:t>
            </a:r>
          </a:p>
          <a:p>
            <a:r>
              <a:rPr lang="en-US" dirty="0" smtClean="0"/>
              <a:t>    July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Tandem Repeat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114800" y="5257811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4114811"/>
            <a:ext cx="1981200" cy="228600"/>
          </a:xfrm>
          <a:prstGeom prst="rect">
            <a:avLst/>
          </a:prstGeom>
          <a:solidFill>
            <a:srgbClr val="2F8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724400" y="4114811"/>
            <a:ext cx="2514600" cy="228600"/>
          </a:xfrm>
          <a:prstGeom prst="rect">
            <a:avLst/>
          </a:prstGeom>
          <a:solidFill>
            <a:srgbClr val="2F8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114800" y="4572011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14800" y="4343411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114800" y="4114811"/>
            <a:ext cx="457200" cy="228600"/>
          </a:xfrm>
          <a:prstGeom prst="rect">
            <a:avLst/>
          </a:prstGeom>
          <a:solidFill>
            <a:srgbClr val="009F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F1C49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114800" y="4800611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114800" y="5029211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114800" y="45074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4800" y="47360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14800" y="49646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14800" y="51932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114800" y="42788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828820"/>
            <a:ext cx="1981200" cy="228600"/>
          </a:xfrm>
          <a:prstGeom prst="rect">
            <a:avLst/>
          </a:prstGeom>
          <a:solidFill>
            <a:srgbClr val="2F8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43600" y="1828820"/>
            <a:ext cx="2514600" cy="228600"/>
          </a:xfrm>
          <a:prstGeom prst="rect">
            <a:avLst/>
          </a:prstGeom>
          <a:solidFill>
            <a:srgbClr val="2F8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5600" y="182882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82882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4800" y="182882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24400" y="182882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1828820"/>
            <a:ext cx="457200" cy="228600"/>
          </a:xfrm>
          <a:prstGeom prst="rect">
            <a:avLst/>
          </a:prstGeom>
          <a:solidFill>
            <a:srgbClr val="FFA60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175262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00" y="175262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4800" y="175262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24400" y="175262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34000" y="175262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9600" y="228602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flank sequence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19800" y="228602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right flank sequence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95600" y="228602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tandem array of copies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95600" y="3200408"/>
            <a:ext cx="2895600" cy="369225"/>
          </a:xfrm>
          <a:prstGeom prst="rect">
            <a:avLst/>
          </a:prstGeom>
          <a:noFill/>
        </p:spPr>
        <p:txBody>
          <a:bodyPr wrap="square" lIns="91333" tIns="45667" rIns="91333" bIns="45667" rtlCol="0">
            <a:spAutoFit/>
          </a:bodyPr>
          <a:lstStyle/>
          <a:p>
            <a:pPr algn="ctr"/>
            <a:r>
              <a:rPr lang="en-US" dirty="0" smtClean="0"/>
              <a:t>consensus sequence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21" idx="2"/>
          </p:cNvCxnSpPr>
          <p:nvPr/>
        </p:nvCxnSpPr>
        <p:spPr>
          <a:xfrm rot="5400000">
            <a:off x="4146235" y="3766034"/>
            <a:ext cx="393566" cy="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86410" y="5105405"/>
            <a:ext cx="1126602" cy="646224"/>
          </a:xfrm>
          <a:prstGeom prst="rect">
            <a:avLst/>
          </a:prstGeom>
          <a:noFill/>
        </p:spPr>
        <p:txBody>
          <a:bodyPr wrap="none" lIns="91333" tIns="45667" rIns="91333" bIns="45667" rtlCol="0">
            <a:spAutoFit/>
          </a:bodyPr>
          <a:lstStyle/>
          <a:p>
            <a:r>
              <a:rPr lang="en-US" dirty="0" smtClean="0"/>
              <a:t>multiple</a:t>
            </a:r>
          </a:p>
          <a:p>
            <a:r>
              <a:rPr lang="en-US" dirty="0" smtClean="0"/>
              <a:t>alignment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rot="10800000">
            <a:off x="4724400" y="48768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Typical Tandem Repeat showing multiple alignment and motif variants</a:t>
            </a:r>
            <a:endParaRPr lang="en-US" dirty="0"/>
          </a:p>
        </p:txBody>
      </p:sp>
      <p:pic>
        <p:nvPicPr>
          <p:cNvPr id="4" name="Content Placeholder 3" descr="tr.exampl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9355" r="-39355"/>
          <a:stretch>
            <a:fillRect/>
          </a:stretch>
        </p:blipFill>
        <p:spPr>
          <a:xfrm>
            <a:off x="1" y="1356488"/>
            <a:ext cx="9172118" cy="50443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Tandem Repeat Variants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Tandem Repeat polymorphisms occur as differences in: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individual copy motifs (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SNPs/indels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)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order of motifs in the tandem array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copy number (Variable Number of Tandem Repeats –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VNTRs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)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VNTR – One allele observed</a:t>
            </a:r>
            <a:br>
              <a:rPr lang="en-US" dirty="0" smtClean="0"/>
            </a:br>
            <a:r>
              <a:rPr lang="en-US" dirty="0" smtClean="0"/>
              <a:t>2 copies shorter than reference</a:t>
            </a:r>
            <a:endParaRPr lang="en-US" dirty="0"/>
          </a:p>
        </p:txBody>
      </p:sp>
      <p:pic>
        <p:nvPicPr>
          <p:cNvPr id="3" name="Picture 2" descr="Screen shot 2012-04-24 at 3.22.2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883"/>
            <a:ext cx="9144000" cy="3464285"/>
          </a:xfrm>
          <a:prstGeom prst="rect">
            <a:avLst/>
          </a:prstGeom>
        </p:spPr>
      </p:pic>
      <p:pic>
        <p:nvPicPr>
          <p:cNvPr id="4" name="Picture 3" descr="Screen shot 2012-04-24 at 3.23.3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64" y="5121092"/>
            <a:ext cx="3752273" cy="997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Reference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1981200" y="1450033"/>
            <a:ext cx="1143000" cy="531167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72400" y="592449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Reads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rot="16200000" flipV="1">
            <a:off x="6982253" y="4562843"/>
            <a:ext cx="1885890" cy="837404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rot="16200000" flipV="1">
            <a:off x="7306103" y="4886693"/>
            <a:ext cx="970696" cy="1104898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VNTR – Two alleles observed</a:t>
            </a:r>
            <a:br>
              <a:rPr lang="en-US" dirty="0" smtClean="0"/>
            </a:br>
            <a:r>
              <a:rPr lang="en-US" dirty="0" smtClean="0"/>
              <a:t>one same as reference</a:t>
            </a:r>
            <a:endParaRPr lang="en-US" dirty="0"/>
          </a:p>
        </p:txBody>
      </p:sp>
      <p:pic>
        <p:nvPicPr>
          <p:cNvPr id="3" name="Picture 2" descr="Screen shot 2012-04-24 at 3.29.1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592"/>
            <a:ext cx="9144000" cy="3092824"/>
          </a:xfrm>
          <a:prstGeom prst="rect">
            <a:avLst/>
          </a:prstGeom>
        </p:spPr>
      </p:pic>
      <p:pic>
        <p:nvPicPr>
          <p:cNvPr id="4" name="Picture 3" descr="Screen shot 2012-04-24 at 3.36.2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1" y="5020235"/>
            <a:ext cx="3671455" cy="1030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28055</TotalTime>
  <Words>806</Words>
  <Application>Microsoft Macintosh PowerPoint</Application>
  <PresentationFormat>Présentation à l'écran (4:3)</PresentationFormat>
  <Paragraphs>224</Paragraphs>
  <Slides>47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Calibri</vt:lpstr>
      <vt:lpstr>ＭＳ Ｐゴシック</vt:lpstr>
      <vt:lpstr>Times New Roman</vt:lpstr>
      <vt:lpstr>Wingdings</vt:lpstr>
      <vt:lpstr>Arial</vt:lpstr>
      <vt:lpstr>1_Office Theme</vt:lpstr>
      <vt:lpstr>Tandem Repeat Variants in the  Human genome</vt:lpstr>
      <vt:lpstr>Outline</vt:lpstr>
      <vt:lpstr>Tandem Repeat</vt:lpstr>
      <vt:lpstr>Tandem Repeat</vt:lpstr>
      <vt:lpstr>Tandem Repeat</vt:lpstr>
      <vt:lpstr>Typical Tandem Repeat showing multiple alignment and motif variants</vt:lpstr>
      <vt:lpstr>Tandem Repeat Variants</vt:lpstr>
      <vt:lpstr>VNTR – One allele observed 2 copies shorter than reference</vt:lpstr>
      <vt:lpstr>VNTR – Two alleles observed one same as reference</vt:lpstr>
      <vt:lpstr>Why are Tandem Repeat Variants Important?</vt:lpstr>
      <vt:lpstr>Why is detecting variants difficult?</vt:lpstr>
      <vt:lpstr>Schematic of VNTR Detection Strategy</vt:lpstr>
      <vt:lpstr>Outline of Detection Strategy</vt:lpstr>
      <vt:lpstr>Reference Set</vt:lpstr>
      <vt:lpstr>Présentation PowerPoint</vt:lpstr>
      <vt:lpstr>Présentation PowerPoint</vt:lpstr>
      <vt:lpstr>Filtering the reference set</vt:lpstr>
      <vt:lpstr>Filtering the reference set</vt:lpstr>
      <vt:lpstr>Indistinguishable Reference TRs</vt:lpstr>
      <vt:lpstr>Size of Indistinguishable TR families</vt:lpstr>
      <vt:lpstr>Indistinguishable TR Families with 2 members</vt:lpstr>
      <vt:lpstr>Indistinguishable TR Families with 3 members</vt:lpstr>
      <vt:lpstr>Indistinguishable TR Family with 83 members</vt:lpstr>
      <vt:lpstr>VNTRs Detected</vt:lpstr>
      <vt:lpstr>Subject Data</vt:lpstr>
      <vt:lpstr>VNTRs Detected</vt:lpstr>
      <vt:lpstr>Overlap among datasets</vt:lpstr>
      <vt:lpstr>VNTR Characteristics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Invariant TRs</vt:lpstr>
      <vt:lpstr>Présentation PowerPoint</vt:lpstr>
      <vt:lpstr>Determining Truly Invariant TRs</vt:lpstr>
      <vt:lpstr>More VNTR Examples</vt:lpstr>
      <vt:lpstr>VNTR and SNP alleles</vt:lpstr>
      <vt:lpstr>VNTR – internal motif duplicated and flanking SNPs</vt:lpstr>
      <vt:lpstr>VNTR – 1 copy shorter (heterozygous?)</vt:lpstr>
      <vt:lpstr>VNTR – 2 copies shorter</vt:lpstr>
      <vt:lpstr>VNTR – 1 copy longer</vt:lpstr>
      <vt:lpstr>Acknowledgments</vt:lpstr>
      <vt:lpstr>Thank you!</vt:lpstr>
      <vt:lpstr>NAR – Web Server Issue</vt:lpstr>
    </vt:vector>
  </TitlesOfParts>
  <Company>Boston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Tandem Repeat Variants or  VNTRs (Variable Number of Tandem Repeats)</dc:title>
  <dc:creator>Gary Benson</dc:creator>
  <cp:lastModifiedBy>Utilisateur de Microsoft Office</cp:lastModifiedBy>
  <cp:revision>51</cp:revision>
  <dcterms:created xsi:type="dcterms:W3CDTF">2017-11-11T16:54:14Z</dcterms:created>
  <dcterms:modified xsi:type="dcterms:W3CDTF">2017-11-14T15:06:07Z</dcterms:modified>
</cp:coreProperties>
</file>